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337" r:id="rId2"/>
    <p:sldId id="442" r:id="rId3"/>
    <p:sldId id="443" r:id="rId4"/>
    <p:sldId id="444" r:id="rId5"/>
    <p:sldId id="445" r:id="rId6"/>
    <p:sldId id="369" r:id="rId7"/>
    <p:sldId id="336" r:id="rId8"/>
    <p:sldId id="372" r:id="rId9"/>
    <p:sldId id="373" r:id="rId10"/>
    <p:sldId id="374" r:id="rId11"/>
    <p:sldId id="260" r:id="rId12"/>
    <p:sldId id="440" r:id="rId13"/>
    <p:sldId id="418" r:id="rId14"/>
    <p:sldId id="419" r:id="rId15"/>
    <p:sldId id="423" r:id="rId16"/>
    <p:sldId id="382" r:id="rId17"/>
    <p:sldId id="383" r:id="rId18"/>
    <p:sldId id="377" r:id="rId19"/>
    <p:sldId id="381" r:id="rId20"/>
    <p:sldId id="384" r:id="rId21"/>
    <p:sldId id="420" r:id="rId22"/>
    <p:sldId id="421" r:id="rId23"/>
    <p:sldId id="439" r:id="rId24"/>
    <p:sldId id="433" r:id="rId25"/>
    <p:sldId id="424" r:id="rId26"/>
    <p:sldId id="427" r:id="rId27"/>
    <p:sldId id="426" r:id="rId28"/>
    <p:sldId id="425" r:id="rId29"/>
    <p:sldId id="370" r:id="rId30"/>
    <p:sldId id="371" r:id="rId31"/>
    <p:sldId id="431" r:id="rId32"/>
    <p:sldId id="432" r:id="rId33"/>
    <p:sldId id="441" r:id="rId34"/>
    <p:sldId id="430" r:id="rId35"/>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5570" autoAdjust="0"/>
  </p:normalViewPr>
  <p:slideViewPr>
    <p:cSldViewPr>
      <p:cViewPr varScale="1">
        <p:scale>
          <a:sx n="50" d="100"/>
          <a:sy n="50" d="100"/>
        </p:scale>
        <p:origin x="1272" y="4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2020/6/13</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2020/6/13</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a:t>
            </a:r>
            <a:r>
              <a:rPr lang="en-US" altLang="zh-CN" sz="1200" kern="1200" dirty="0" err="1">
                <a:solidFill>
                  <a:schemeClr val="tx1"/>
                </a:solidFill>
                <a:effectLst/>
                <a:latin typeface="+mn-lt"/>
                <a:ea typeface="+mn-ea"/>
                <a:cs typeface="+mn-cs"/>
              </a:rPr>
              <a:t>IoU</a:t>
            </a:r>
            <a:r>
              <a:rPr lang="zh-CN" altLang="en-US" sz="1200" kern="1200" dirty="0">
                <a:solidFill>
                  <a:schemeClr val="tx1"/>
                </a:solidFill>
                <a:effectLst/>
                <a:latin typeface="+mn-lt"/>
                <a:ea typeface="+mn-ea"/>
                <a:cs typeface="+mn-cs"/>
              </a:rPr>
              <a:t>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6</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11</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28</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6/13/2020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6/13/2020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a:r>
              <a:rPr lang="en-US" altLang="zh-CN" dirty="0"/>
              <a:t>Hello</a:t>
            </a:r>
            <a:r>
              <a:rPr lang="zh-CN" altLang="en-US" dirty="0"/>
              <a:t>，</a:t>
            </a:r>
            <a:r>
              <a:rPr lang="en-US" altLang="zh-CN" dirty="0"/>
              <a:t>ML</a:t>
            </a:r>
            <a:r>
              <a:rPr lang="zh-CN" altLang="en-US" dirty="0"/>
              <a:t>炼丹师</a:t>
            </a:r>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76800" y="44958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268687"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a:t>
            </a:r>
            <a:r>
              <a:rPr lang="en-US" altLang="zh-CN" sz="2000" kern="0" dirty="0" err="1"/>
              <a:t>IoU</a:t>
            </a:r>
            <a:r>
              <a:rPr lang="zh-CN" altLang="en-US" sz="2000" kern="0" dirty="0"/>
              <a:t>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252977520"/>
              </p:ext>
            </p:extLst>
          </p:nvPr>
        </p:nvGraphicFramePr>
        <p:xfrm>
          <a:off x="1447800" y="3200400"/>
          <a:ext cx="9448800" cy="25908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en-US" altLang="zh-CN" sz="2000" b="1" kern="0" dirty="0" err="1">
                          <a:solidFill>
                            <a:sysClr val="windowText" lastClr="000000"/>
                          </a:solidFill>
                        </a:rPr>
                        <a:t>IoU</a:t>
                      </a:r>
                      <a:r>
                        <a:rPr lang="zh-CN" altLang="en-US" sz="2000" b="1" kern="0" dirty="0">
                          <a:solidFill>
                            <a:sysClr val="windowText" lastClr="000000"/>
                          </a:solidFill>
                        </a:rPr>
                        <a:t>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a:t>
                      </a:r>
                      <a:r>
                        <a:rPr lang="en-US" altLang="zh-CN" sz="1800" b="1" u="none" strike="noStrike" dirty="0" err="1">
                          <a:effectLst/>
                        </a:rPr>
                        <a:t>IoU</a:t>
                      </a:r>
                      <a:r>
                        <a:rPr lang="zh-CN" altLang="en-US" sz="1800" b="1" u="none" strike="noStrike" dirty="0">
                          <a:effectLst/>
                        </a:rPr>
                        <a:t>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a:t>
            </a:r>
            <a:r>
              <a:rPr lang="en-US" altLang="zh-CN" sz="4000" dirty="0"/>
              <a:t>anchor</a:t>
            </a:r>
            <a:r>
              <a:rPr lang="zh-CN" altLang="en-US" sz="4000" dirty="0"/>
              <a:t>仲裁者</a:t>
            </a:r>
          </a:p>
        </p:txBody>
      </p:sp>
    </p:spTree>
    <p:extLst>
      <p:ext uri="{BB962C8B-B14F-4D97-AF65-F5344CB8AC3E}">
        <p14:creationId xmlns:p14="http://schemas.microsoft.com/office/powerpoint/2010/main" val="155681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a:t>
            </a:r>
            <a:r>
              <a:rPr lang="en-US" altLang="zh-CN" b="1" dirty="0" err="1"/>
              <a:t>IoU</a:t>
            </a:r>
            <a:r>
              <a:rPr lang="zh-CN" altLang="en-US" b="1" dirty="0"/>
              <a:t>只有</a:t>
            </a:r>
            <a:r>
              <a:rPr lang="en-US" altLang="zh-CN" b="1" dirty="0"/>
              <a:t>0.29</a:t>
            </a:r>
            <a:r>
              <a:rPr lang="zh-CN" altLang="en-US" b="1" dirty="0"/>
              <a:t>，大物体的平均</a:t>
            </a:r>
            <a:r>
              <a:rPr lang="en-US" altLang="zh-CN" b="1" dirty="0" err="1"/>
              <a:t>IoU</a:t>
            </a:r>
            <a:r>
              <a:rPr lang="zh-CN" altLang="en-US" b="1" dirty="0"/>
              <a:t>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a:t>
            </a:r>
            <a:r>
              <a:rPr lang="en-US" altLang="zh-CN" dirty="0" err="1"/>
              <a:t>IoU</a:t>
            </a:r>
            <a:r>
              <a:rPr lang="zh-CN" altLang="en-US" dirty="0"/>
              <a:t>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pic>
        <p:nvPicPr>
          <p:cNvPr id="10" name="图片 9">
            <a:extLst>
              <a:ext uri="{FF2B5EF4-FFF2-40B4-BE49-F238E27FC236}">
                <a16:creationId xmlns:a16="http://schemas.microsoft.com/office/drawing/2014/main" id="{829F0598-1872-4C6C-B44B-24087FAB08E3}"/>
              </a:ext>
            </a:extLst>
          </p:cNvPr>
          <p:cNvPicPr>
            <a:picLocks noChangeAspect="1"/>
          </p:cNvPicPr>
          <p:nvPr/>
        </p:nvPicPr>
        <p:blipFill rotWithShape="1">
          <a:blip r:embed="rId2">
            <a:extLst>
              <a:ext uri="{28A0092B-C50C-407E-A947-70E740481C1C}">
                <a14:useLocalDpi xmlns:a14="http://schemas.microsoft.com/office/drawing/2010/main" val="0"/>
              </a:ext>
            </a:extLst>
          </a:blip>
          <a:srcRect r="3240" b="19171"/>
          <a:stretch/>
        </p:blipFill>
        <p:spPr>
          <a:xfrm>
            <a:off x="8610600" y="2175818"/>
            <a:ext cx="3200400" cy="4026313"/>
          </a:xfrm>
          <a:prstGeom prst="rect">
            <a:avLst/>
          </a:prstGeom>
        </p:spPr>
      </p:pic>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a:t>
            </a:r>
            <a:r>
              <a:rPr lang="en-US" altLang="zh-CN" sz="1600" dirty="0" err="1"/>
              <a:t>IoU</a:t>
            </a:r>
            <a:r>
              <a:rPr lang="zh-CN" altLang="en-US" sz="1600" dirty="0"/>
              <a:t>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spTree>
    <p:extLst>
      <p:ext uri="{BB962C8B-B14F-4D97-AF65-F5344CB8AC3E}">
        <p14:creationId xmlns:p14="http://schemas.microsoft.com/office/powerpoint/2010/main" val="168726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en-US" altLang="zh-CN" b="1" dirty="0" err="1"/>
              <a:t>IoU</a:t>
            </a:r>
            <a:r>
              <a:rPr lang="en-US" altLang="zh-CN" b="1" dirty="0"/>
              <a:t> balance sampling</a:t>
            </a:r>
            <a:r>
              <a:rPr lang="zh-CN" altLang="en-US" b="1" dirty="0"/>
              <a:t>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8" y="1809596"/>
            <a:ext cx="10363200" cy="392678"/>
          </a:xfrm>
        </p:spPr>
        <p:txBody>
          <a:bodyPr/>
          <a:lstStyle/>
          <a:p>
            <a:r>
              <a:rPr lang="en-US" altLang="zh-CN" dirty="0"/>
              <a:t>1. </a:t>
            </a:r>
            <a:r>
              <a:rPr lang="zh-CN" altLang="en-US" dirty="0"/>
              <a:t>通过</a:t>
            </a:r>
            <a:r>
              <a:rPr lang="en-US" altLang="zh-CN" dirty="0" err="1"/>
              <a:t>Anchorfitted</a:t>
            </a:r>
            <a:r>
              <a:rPr lang="en-US" altLang="zh-CN" dirty="0"/>
              <a:t> module(</a:t>
            </a:r>
            <a:r>
              <a:rPr lang="zh-CN" altLang="en-US" dirty="0"/>
              <a:t>红框</a:t>
            </a:r>
            <a:r>
              <a:rPr lang="en-US" altLang="zh-CN" dirty="0"/>
              <a:t>)</a:t>
            </a:r>
            <a:r>
              <a:rPr lang="zh-CN" altLang="en-US" dirty="0"/>
              <a:t>，</a:t>
            </a:r>
            <a:r>
              <a:rPr lang="zh-CN" altLang="en-US" b="1" dirty="0"/>
              <a:t>使没有</a:t>
            </a:r>
            <a:r>
              <a:rPr lang="en-US" altLang="zh-CN" b="1" dirty="0"/>
              <a:t>assign label</a:t>
            </a:r>
            <a:r>
              <a:rPr lang="zh-CN" altLang="en-US" b="1" dirty="0"/>
              <a:t>的</a:t>
            </a:r>
            <a:r>
              <a:rPr lang="en-US" altLang="zh-CN" b="1" dirty="0"/>
              <a:t>anchor</a:t>
            </a:r>
            <a:r>
              <a:rPr lang="zh-CN" altLang="en-US" b="1" dirty="0"/>
              <a:t>更贴合小目标，</a:t>
            </a:r>
            <a:r>
              <a:rPr lang="zh-CN" altLang="en-US" dirty="0"/>
              <a:t>解决由不恰当的</a:t>
            </a:r>
            <a:r>
              <a:rPr lang="en-US" altLang="zh-CN" dirty="0"/>
              <a:t>Anchor</a:t>
            </a:r>
            <a:r>
              <a:rPr lang="zh-CN" altLang="en-US" dirty="0"/>
              <a:t>导致</a:t>
            </a:r>
            <a:r>
              <a:rPr lang="en-US" altLang="zh-CN" dirty="0" err="1"/>
              <a:t>IoU</a:t>
            </a:r>
            <a:r>
              <a:rPr lang="zh-CN" altLang="en-US" dirty="0"/>
              <a:t>过小所以</a:t>
            </a:r>
            <a:r>
              <a:rPr lang="en-US" altLang="zh-CN" dirty="0"/>
              <a:t>Proposal</a:t>
            </a:r>
            <a:r>
              <a:rPr lang="zh-CN" altLang="en-US" dirty="0"/>
              <a:t>丢失的问题。</a:t>
            </a:r>
          </a:p>
        </p:txBody>
      </p:sp>
      <p:sp>
        <p:nvSpPr>
          <p:cNvPr id="3" name="文本占位符 2">
            <a:extLst>
              <a:ext uri="{FF2B5EF4-FFF2-40B4-BE49-F238E27FC236}">
                <a16:creationId xmlns:a16="http://schemas.microsoft.com/office/drawing/2014/main" id="{87738117-0056-48D8-93B0-E54BBF01D6EE}"/>
              </a:ext>
            </a:extLst>
          </p:cNvPr>
          <p:cNvSpPr>
            <a:spLocks noGrp="1"/>
          </p:cNvSpPr>
          <p:nvPr>
            <p:ph type="body" sz="quarter" idx="16"/>
          </p:nvPr>
        </p:nvSpPr>
        <p:spPr>
          <a:xfrm>
            <a:off x="1039758" y="2687597"/>
            <a:ext cx="10363200" cy="392676"/>
          </a:xfrm>
        </p:spPr>
        <p:txBody>
          <a:bodyPr/>
          <a:lstStyle/>
          <a:p>
            <a:r>
              <a:rPr lang="en-US" altLang="zh-CN" dirty="0"/>
              <a:t>2. </a:t>
            </a:r>
            <a:r>
              <a:rPr lang="en-US" altLang="zh-CN" dirty="0">
                <a:solidFill>
                  <a:schemeClr val="tx1"/>
                </a:solidFill>
              </a:rPr>
              <a:t>Group </a:t>
            </a:r>
            <a:r>
              <a:rPr lang="en-US" altLang="zh-CN" dirty="0" err="1">
                <a:solidFill>
                  <a:schemeClr val="tx1"/>
                </a:solidFill>
              </a:rPr>
              <a:t>IoU</a:t>
            </a:r>
            <a:r>
              <a:rPr lang="en-US" altLang="zh-CN" dirty="0">
                <a:solidFill>
                  <a:schemeClr val="tx1"/>
                </a:solidFill>
              </a:rPr>
              <a:t> Balance sampling</a:t>
            </a:r>
            <a:r>
              <a:rPr lang="zh-CN" altLang="en-US" dirty="0">
                <a:solidFill>
                  <a:schemeClr val="tx1"/>
                </a:solidFill>
              </a:rPr>
              <a:t>（绿框）能</a:t>
            </a:r>
            <a:r>
              <a:rPr lang="zh-CN" altLang="en-US" b="1" dirty="0"/>
              <a:t>避免简单样本产生的小梯度被难样本产生的大梯度淹没</a:t>
            </a:r>
            <a:r>
              <a:rPr lang="zh-CN" altLang="en-US" dirty="0"/>
              <a:t>，</a:t>
            </a:r>
            <a:r>
              <a:rPr lang="zh-CN" altLang="en-US" b="1" dirty="0"/>
              <a:t>使分类器将获得不同规模的均衡训练本样本</a:t>
            </a:r>
            <a:r>
              <a:rPr lang="zh-CN" altLang="en-US" dirty="0"/>
              <a:t>。</a:t>
            </a:r>
          </a:p>
          <a:p>
            <a:endParaRPr lang="zh-CN" altLang="en-US" dirty="0">
              <a:solidFill>
                <a:schemeClr val="tx1"/>
              </a:solidFill>
            </a:endParaRP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Group </a:t>
              </a:r>
              <a:r>
                <a:rPr lang="en-US" altLang="zh-CN" dirty="0" err="1">
                  <a:solidFill>
                    <a:schemeClr val="tx1"/>
                  </a:solidFill>
                </a:rPr>
                <a:t>IoU</a:t>
              </a:r>
              <a:r>
                <a:rPr lang="en-US" altLang="zh-CN" dirty="0">
                  <a:solidFill>
                    <a:schemeClr val="tx1"/>
                  </a:solidFill>
                </a:rPr>
                <a:t> Balance sampling</a:t>
              </a:r>
              <a:endParaRPr lang="zh-CN" altLang="en-US" dirty="0">
                <a:solidFill>
                  <a:schemeClr val="tx1"/>
                </a:solidFill>
              </a:endParaRP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09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a:t>
            </a:r>
            <a:r>
              <a:rPr lang="en-US" altLang="zh-CN" b="1" dirty="0"/>
              <a:t>anchor</a:t>
            </a:r>
            <a:r>
              <a:rPr lang="zh-CN" altLang="en-US" b="1" dirty="0"/>
              <a:t>内部</a:t>
            </a:r>
            <a:r>
              <a:rPr lang="zh-CN" altLang="en-US" dirty="0"/>
              <a:t>；则对此</a:t>
            </a:r>
            <a:r>
              <a:rPr lang="en-US" altLang="zh-CN" dirty="0"/>
              <a:t>anchor</a:t>
            </a:r>
            <a:r>
              <a:rPr lang="zh-CN" altLang="en-US" dirty="0"/>
              <a:t>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a:t>
            </a:r>
            <a:r>
              <a:rPr lang="en-US" altLang="zh-CN" dirty="0"/>
              <a:t>anchor</a:t>
            </a:r>
            <a:r>
              <a:rPr lang="zh-CN" altLang="en-US" dirty="0"/>
              <a:t>的长宽为</a:t>
            </a:r>
            <a:r>
              <a:rPr lang="en-US" altLang="zh-CN" dirty="0"/>
              <a:t>4 / 5</a:t>
            </a:r>
            <a:r>
              <a:rPr lang="zh-CN" altLang="en-US" dirty="0"/>
              <a:t>，</a:t>
            </a:r>
            <a:r>
              <a:rPr lang="zh-CN" altLang="en-US" b="1" dirty="0"/>
              <a:t>直到</a:t>
            </a:r>
            <a:r>
              <a:rPr lang="en-US" altLang="zh-CN" b="1" dirty="0"/>
              <a:t>anchor</a:t>
            </a:r>
            <a:r>
              <a:rPr lang="zh-CN" altLang="en-US" b="1" dirty="0"/>
              <a:t>不再包含</a:t>
            </a:r>
            <a:r>
              <a:rPr lang="en-US" altLang="zh-CN" b="1" dirty="0"/>
              <a:t>GT</a:t>
            </a:r>
            <a:r>
              <a:rPr lang="zh-CN" altLang="en-US" dirty="0"/>
              <a:t>，得到最终的</a:t>
            </a:r>
            <a:r>
              <a:rPr lang="en-US" altLang="zh-CN" dirty="0"/>
              <a:t>anchor</a:t>
            </a:r>
            <a:r>
              <a:rPr lang="zh-CN" altLang="en-US" dirty="0"/>
              <a:t>。</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Group </a:t>
            </a:r>
            <a:r>
              <a:rPr lang="en-US" altLang="zh-CN" dirty="0" err="1">
                <a:solidFill>
                  <a:schemeClr val="tx1"/>
                </a:solidFill>
              </a:rPr>
              <a:t>IoU</a:t>
            </a:r>
            <a:r>
              <a:rPr lang="en-US" altLang="zh-CN" dirty="0">
                <a:solidFill>
                  <a:schemeClr val="tx1"/>
                </a:solidFill>
              </a:rPr>
              <a:t>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44AA99-5C2B-402E-B358-290FE99918C8}"/>
              </a:ext>
            </a:extLst>
          </p:cNvPr>
          <p:cNvSpPr>
            <a:spLocks noGrp="1"/>
          </p:cNvSpPr>
          <p:nvPr>
            <p:ph type="body" sz="quarter" idx="13"/>
          </p:nvPr>
        </p:nvSpPr>
        <p:spPr>
          <a:xfrm>
            <a:off x="1066800" y="1802129"/>
            <a:ext cx="9220200" cy="369332"/>
          </a:xfrm>
        </p:spPr>
        <p:txBody>
          <a:bodyPr/>
          <a:lstStyle/>
          <a:p>
            <a:r>
              <a:rPr lang="zh-CN" altLang="en-US" dirty="0"/>
              <a:t>老师好，我是南昌大学软件工程专业 </a:t>
            </a:r>
            <a:r>
              <a:rPr lang="en-US" altLang="zh-CN" dirty="0"/>
              <a:t>2017 </a:t>
            </a:r>
            <a:r>
              <a:rPr lang="zh-CN" altLang="en-US" dirty="0"/>
              <a:t>级本科生阳家勋，很高兴与老师交流来介绍我自己。本科阶段，我担任班级体育委员，前五学期综合素质排名在本专业年级排名为 </a:t>
            </a:r>
            <a:r>
              <a:rPr lang="en-US" altLang="zh-CN" dirty="0"/>
              <a:t>1/440(</a:t>
            </a:r>
            <a:r>
              <a:rPr lang="zh-CN" altLang="en-US" dirty="0"/>
              <a:t>前</a:t>
            </a:r>
            <a:r>
              <a:rPr lang="en-US" altLang="zh-CN" dirty="0"/>
              <a:t>0.2%)</a:t>
            </a:r>
            <a:r>
              <a:rPr lang="zh-CN" altLang="en-US" dirty="0"/>
              <a:t>，</a:t>
            </a:r>
            <a:r>
              <a:rPr lang="en-US" altLang="zh-CN" dirty="0"/>
              <a:t>GPA </a:t>
            </a:r>
            <a:r>
              <a:rPr lang="zh-CN" altLang="en-US" dirty="0"/>
              <a:t>为 </a:t>
            </a:r>
            <a:r>
              <a:rPr lang="en-US" altLang="zh-CN" dirty="0"/>
              <a:t>3.67/4.0</a:t>
            </a:r>
            <a:r>
              <a:rPr lang="zh-CN" altLang="en-US" dirty="0"/>
              <a:t>；大学三年成绩年级排名均为前</a:t>
            </a:r>
            <a:r>
              <a:rPr lang="en-US" altLang="zh-CN" dirty="0"/>
              <a:t>2%</a:t>
            </a:r>
            <a:r>
              <a:rPr lang="zh-CN" altLang="en-US" dirty="0"/>
              <a:t>，连续两年以班级第一的身份获得南昌大学特等奖学金、国家励志奖学金；累计 </a:t>
            </a:r>
            <a:r>
              <a:rPr lang="en-US" altLang="zh-CN" dirty="0"/>
              <a:t>26 </a:t>
            </a:r>
            <a:r>
              <a:rPr lang="zh-CN" altLang="en-US" dirty="0"/>
              <a:t>门课程考核 </a:t>
            </a:r>
            <a:r>
              <a:rPr lang="en-US" altLang="zh-CN" dirty="0"/>
              <a:t>90 </a:t>
            </a:r>
            <a:r>
              <a:rPr lang="zh-CN" altLang="en-US" dirty="0"/>
              <a:t>以上；其中高等数学 </a:t>
            </a:r>
            <a:r>
              <a:rPr lang="en-US" altLang="zh-CN" dirty="0"/>
              <a:t>96 </a:t>
            </a:r>
            <a:r>
              <a:rPr lang="zh-CN" altLang="en-US" dirty="0"/>
              <a:t>分，</a:t>
            </a:r>
            <a:r>
              <a:rPr lang="en-US" altLang="zh-CN" dirty="0"/>
              <a:t>C </a:t>
            </a:r>
            <a:r>
              <a:rPr lang="zh-CN" altLang="en-US" dirty="0"/>
              <a:t>语言程序设计 </a:t>
            </a:r>
            <a:r>
              <a:rPr lang="en-US" altLang="zh-CN" dirty="0"/>
              <a:t>97 </a:t>
            </a:r>
            <a:r>
              <a:rPr lang="zh-CN" altLang="en-US" dirty="0"/>
              <a:t>分；计算机编程类课程均分 </a:t>
            </a:r>
            <a:r>
              <a:rPr lang="en-US" altLang="zh-CN" dirty="0"/>
              <a:t>92 </a:t>
            </a:r>
            <a:r>
              <a:rPr lang="zh-CN" altLang="en-US" dirty="0"/>
              <a:t>分；英语水平良好，英语类课程均分 </a:t>
            </a:r>
            <a:r>
              <a:rPr lang="en-US" altLang="zh-CN" dirty="0"/>
              <a:t>88 </a:t>
            </a:r>
            <a:r>
              <a:rPr lang="zh-CN" altLang="en-US" dirty="0"/>
              <a:t>分，</a:t>
            </a:r>
            <a:r>
              <a:rPr lang="en-US" altLang="zh-CN" dirty="0"/>
              <a:t>CET-6 </a:t>
            </a:r>
            <a:r>
              <a:rPr lang="zh-CN" altLang="en-US" dirty="0"/>
              <a:t>级 </a:t>
            </a:r>
            <a:r>
              <a:rPr lang="en-US" altLang="zh-CN" dirty="0"/>
              <a:t>481 </a:t>
            </a:r>
            <a:r>
              <a:rPr lang="zh-CN" altLang="en-US" dirty="0"/>
              <a:t>分；确定能获得我校的推免资格。在本科阶段，我曾在江西省智慧城市重点实验室参与科研学习，对小目标检测方向做了一定的文献调研和实验验证；使用过 </a:t>
            </a:r>
            <a:r>
              <a:rPr lang="en-US" altLang="zh-CN" dirty="0" err="1"/>
              <a:t>mmdetection</a:t>
            </a:r>
            <a:r>
              <a:rPr lang="en-US" altLang="zh-CN" dirty="0"/>
              <a:t> </a:t>
            </a:r>
            <a:r>
              <a:rPr lang="zh-CN" altLang="en-US" dirty="0"/>
              <a:t>工具箱， </a:t>
            </a:r>
            <a:r>
              <a:rPr lang="en-US" altLang="zh-CN" dirty="0"/>
              <a:t>follow </a:t>
            </a:r>
            <a:r>
              <a:rPr lang="zh-CN" altLang="en-US" dirty="0"/>
              <a:t>了一些单阶段、双阶段；</a:t>
            </a:r>
            <a:r>
              <a:rPr lang="en-US" altLang="zh-CN" dirty="0"/>
              <a:t>anchor based</a:t>
            </a:r>
            <a:r>
              <a:rPr lang="zh-CN" altLang="en-US" dirty="0"/>
              <a:t>、</a:t>
            </a:r>
            <a:r>
              <a:rPr lang="en-US" altLang="zh-CN" dirty="0"/>
              <a:t>anchor free </a:t>
            </a:r>
            <a:r>
              <a:rPr lang="zh-CN" altLang="en-US" dirty="0"/>
              <a:t>模型。</a:t>
            </a:r>
          </a:p>
          <a:p>
            <a:endParaRPr lang="zh-CN" altLang="en-US" dirty="0"/>
          </a:p>
        </p:txBody>
      </p:sp>
      <p:sp>
        <p:nvSpPr>
          <p:cNvPr id="3" name="标题 2">
            <a:extLst>
              <a:ext uri="{FF2B5EF4-FFF2-40B4-BE49-F238E27FC236}">
                <a16:creationId xmlns:a16="http://schemas.microsoft.com/office/drawing/2014/main" id="{29A7D748-00EA-4A7B-9E86-D712E9FD6DF9}"/>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305091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a:t>
            </a:r>
            <a:r>
              <a:rPr lang="en-US" altLang="zh-CN" dirty="0"/>
              <a:t>anchors</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en-US" altLang="zh-CN" dirty="0" err="1"/>
              <a:t>IoU</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a:t>
            </a:r>
            <a:r>
              <a:rPr lang="en-US" altLang="zh-CN" b="1" dirty="0" err="1"/>
              <a:t>IoU</a:t>
            </a:r>
            <a:r>
              <a:rPr lang="zh-CN" altLang="en-US" b="1" dirty="0"/>
              <a:t>的值划分为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a:t>
            </a:r>
            <a:r>
              <a:rPr lang="en-US" altLang="zh-CN" b="1" dirty="0" err="1"/>
              <a:t>IoU</a:t>
            </a:r>
            <a:r>
              <a:rPr lang="en-US" altLang="zh-CN" b="1" dirty="0"/>
              <a:t> </a:t>
            </a:r>
            <a:r>
              <a:rPr lang="zh-CN" altLang="en-US" b="1" dirty="0"/>
              <a:t>上均匀采样，使 </a:t>
            </a:r>
            <a:r>
              <a:rPr lang="en-US" altLang="zh-CN" b="1" dirty="0"/>
              <a:t>hard negative </a:t>
            </a:r>
            <a:r>
              <a:rPr lang="zh-CN" altLang="en-US" b="1" dirty="0"/>
              <a:t>在 </a:t>
            </a:r>
            <a:r>
              <a:rPr lang="en-US" altLang="zh-CN" b="1" dirty="0" err="1"/>
              <a:t>IoU</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，区间中</a:t>
            </a:r>
            <a:r>
              <a:rPr lang="en-US" altLang="zh-CN" sz="1600" dirty="0" err="1"/>
              <a:t>IoU</a:t>
            </a:r>
            <a:r>
              <a:rPr lang="zh-CN" altLang="en-US" sz="1600" dirty="0"/>
              <a:t>值越大，概率越小</a:t>
            </a:r>
          </a:p>
        </p:txBody>
      </p:sp>
    </p:spTree>
    <p:extLst>
      <p:ext uri="{BB962C8B-B14F-4D97-AF65-F5344CB8AC3E}">
        <p14:creationId xmlns:p14="http://schemas.microsoft.com/office/powerpoint/2010/main" val="86291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en-US" altLang="zh-CN" dirty="0" err="1">
                <a:solidFill>
                  <a:schemeClr val="tx1"/>
                </a:solidFill>
              </a:rPr>
              <a:t>IoU</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a:t>
            </a:r>
            <a:r>
              <a:rPr lang="en-US" altLang="zh-CN" dirty="0"/>
              <a:t>group </a:t>
            </a:r>
            <a:r>
              <a:rPr lang="en-US" altLang="zh-CN" dirty="0" err="1"/>
              <a:t>IoU</a:t>
            </a:r>
            <a:r>
              <a:rPr lang="zh-CN" altLang="en-US" dirty="0"/>
              <a:t>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a:effectLst/>
                        </a:rPr>
                        <a:t>Anchorfitted</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sz="quarter" idx="10"/>
          </p:nvPr>
        </p:nvSpPr>
        <p:spPr>
          <a:xfrm>
            <a:off x="2895600" y="2971800"/>
            <a:ext cx="6068662" cy="581799"/>
          </a:xfrm>
        </p:spPr>
        <p:txBody>
          <a:bodyPr/>
          <a:lstStyle/>
          <a:p>
            <a:pPr algn="ctr"/>
            <a:r>
              <a:rPr lang="zh-CN" altLang="en-US" dirty="0"/>
              <a:t>基于能量福利函数</a:t>
            </a:r>
            <a:endParaRPr lang="en-US" altLang="zh-CN" dirty="0"/>
          </a:p>
          <a:p>
            <a:pPr marL="0" indent="0" algn="ctr">
              <a:buNone/>
            </a:pPr>
            <a:r>
              <a:rPr lang="zh-CN" altLang="en-US" dirty="0"/>
              <a:t>的传感网络节能路由算法</a:t>
            </a:r>
          </a:p>
        </p:txBody>
      </p:sp>
    </p:spTree>
    <p:extLst>
      <p:ext uri="{BB962C8B-B14F-4D97-AF65-F5344CB8AC3E}">
        <p14:creationId xmlns:p14="http://schemas.microsoft.com/office/powerpoint/2010/main" val="11675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type="body" sz="quarter" idx="13"/>
          </p:nvPr>
        </p:nvSpPr>
        <p:spPr>
          <a:xfrm>
            <a:off x="1066800" y="2562105"/>
            <a:ext cx="9220200" cy="369332"/>
          </a:xfrm>
        </p:spPr>
        <p:txBody>
          <a:bodyPr/>
          <a:lstStyle/>
          <a:p>
            <a:r>
              <a:rPr lang="zh-CN" altLang="en-US" dirty="0"/>
              <a:t>提出一种</a:t>
            </a:r>
            <a:r>
              <a:rPr lang="zh-CN" altLang="en-US" b="1" dirty="0"/>
              <a:t>基于能量福利函数的传感网络节能路由算法</a:t>
            </a:r>
            <a:r>
              <a:rPr lang="zh-CN" altLang="en-US" dirty="0"/>
              <a:t>。对选择临时簇头时的阈值进行优化；使用能量代价开销公式</a:t>
            </a:r>
            <a:r>
              <a:rPr lang="zh-CN" altLang="en-US" b="1" dirty="0"/>
              <a:t>确定簇成员与最终簇头</a:t>
            </a:r>
            <a:r>
              <a:rPr lang="zh-CN" altLang="en-US" dirty="0"/>
              <a:t>。</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r>
              <a:rPr lang="zh-CN" altLang="en-US" dirty="0"/>
              <a:t>基于能量福利函数的传感网络节能路由算法</a:t>
            </a:r>
            <a:br>
              <a:rPr lang="zh-CN" altLang="en-US" dirty="0"/>
            </a:br>
            <a:endParaRPr lang="zh-CN" altLang="en-US" dirty="0"/>
          </a:p>
        </p:txBody>
      </p:sp>
      <p:sp>
        <p:nvSpPr>
          <p:cNvPr id="4" name="文本占位符 3">
            <a:extLst>
              <a:ext uri="{FF2B5EF4-FFF2-40B4-BE49-F238E27FC236}">
                <a16:creationId xmlns:a16="http://schemas.microsoft.com/office/drawing/2014/main" id="{664CB315-F3BA-4234-B050-191F6D0C3E09}"/>
              </a:ext>
            </a:extLst>
          </p:cNvPr>
          <p:cNvSpPr>
            <a:spLocks noGrp="1"/>
          </p:cNvSpPr>
          <p:nvPr>
            <p:ph type="body" sz="quarter" idx="16"/>
          </p:nvPr>
        </p:nvSpPr>
        <p:spPr>
          <a:xfrm>
            <a:off x="1071880" y="3842913"/>
            <a:ext cx="9220200" cy="369332"/>
          </a:xfrm>
        </p:spPr>
        <p:txBody>
          <a:bodyPr/>
          <a:lstStyle/>
          <a:p>
            <a:r>
              <a:rPr lang="zh-CN" altLang="en-US" dirty="0"/>
              <a:t>簇间路由阶段，采用</a:t>
            </a:r>
            <a:r>
              <a:rPr lang="zh-CN" altLang="en-US" b="1" dirty="0"/>
              <a:t>单跳与多跳结合</a:t>
            </a:r>
            <a:r>
              <a:rPr lang="zh-CN" altLang="en-US" dirty="0"/>
              <a:t>方式，综合考虑多种因素来选择中继节点。</a:t>
            </a:r>
          </a:p>
          <a:p>
            <a:endParaRPr lang="zh-CN" altLang="en-US" dirty="0"/>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2"/>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wrap="square" rtlCol="0">
              <a:spAutoFit/>
            </a:bodyPr>
            <a:lstStyle/>
            <a:p>
              <a:r>
                <a:rPr lang="zh-CN" altLang="en-US" sz="1600" dirty="0"/>
                <a:t>多跳</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wrap="square" rtlCol="0">
              <a:spAutoFit/>
            </a:bodyPr>
            <a:lstStyle/>
            <a:p>
              <a:r>
                <a:rPr lang="zh-CN" altLang="en-US" sz="1600" dirty="0"/>
                <a:t>单跳</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wrap="square" rtlCol="0">
              <a:spAutoFit/>
            </a:bodyPr>
            <a:lstStyle/>
            <a:p>
              <a:r>
                <a:rPr lang="zh-CN" altLang="en-US" sz="1600" dirty="0"/>
                <a:t>无线电能量消耗模型</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3"/>
          <a:srcRect r="920" b="15483"/>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type="body" sz="quarter" idx="13"/>
          </p:nvPr>
        </p:nvSpPr>
        <p:spPr>
          <a:xfrm>
            <a:off x="990600" y="1761015"/>
            <a:ext cx="10668000" cy="518584"/>
          </a:xfrm>
        </p:spPr>
        <p:txBody>
          <a:bodyPr/>
          <a:lstStyle/>
          <a:p>
            <a:r>
              <a:rPr lang="en-US" altLang="zh-CN" b="1" dirty="0"/>
              <a:t>IEEE Systems Journal</a:t>
            </a:r>
            <a:r>
              <a:rPr lang="en-US" altLang="zh-CN" dirty="0"/>
              <a:t>:《</a:t>
            </a:r>
            <a:r>
              <a:rPr lang="en-US" altLang="zh-CN" b="1" dirty="0"/>
              <a:t>A novel WSNs based on energy welfare function</a:t>
            </a:r>
            <a:r>
              <a:rPr lang="en-US" altLang="zh-CN" dirty="0"/>
              <a:t>》      </a:t>
            </a:r>
            <a:r>
              <a:rPr lang="zh-CN" altLang="en-US" dirty="0"/>
              <a:t>第二作者（老师第一）</a:t>
            </a:r>
          </a:p>
          <a:p>
            <a:endParaRPr lang="zh-CN" altLang="en-US" dirty="0"/>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990600" y="2605616"/>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990600" y="3468096"/>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87" t="2830" r="3766" b="41111"/>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spTree>
    <p:extLst>
      <p:ext uri="{BB962C8B-B14F-4D97-AF65-F5344CB8AC3E}">
        <p14:creationId xmlns:p14="http://schemas.microsoft.com/office/powerpoint/2010/main" val="151004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sz="2800" dirty="0"/>
              <a:t>2017</a:t>
            </a:r>
            <a:r>
              <a:rPr lang="zh-CN" altLang="en-US" sz="2800" dirty="0"/>
              <a:t>年</a:t>
            </a:r>
            <a:r>
              <a:rPr lang="en-US" altLang="zh-CN" sz="2800" dirty="0"/>
              <a:t>-2018</a:t>
            </a:r>
            <a:r>
              <a:rPr lang="zh-CN" altLang="en-US" sz="2800" dirty="0"/>
              <a:t>年：</a:t>
            </a:r>
            <a:endParaRPr lang="en-US" altLang="zh-CN" sz="2800"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8681" y="4342084"/>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342084"/>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395233"/>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693313"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dirty="0"/>
              <a:t>2018</a:t>
            </a:r>
            <a:r>
              <a:rPr lang="zh-CN" altLang="en-US" sz="2800" dirty="0"/>
              <a:t>年</a:t>
            </a:r>
            <a:r>
              <a:rPr lang="en-US" altLang="zh-CN" sz="2800" dirty="0"/>
              <a:t>-2019</a:t>
            </a:r>
            <a:r>
              <a:rPr lang="zh-CN" altLang="en-US" sz="2800" dirty="0"/>
              <a:t>：</a:t>
            </a:r>
            <a:endParaRPr lang="en-US" altLang="zh-CN" sz="2800"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693313" y="2777431"/>
            <a:ext cx="506222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693313" y="3244737"/>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693313" y="2288829"/>
            <a:ext cx="449580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p>
        </p:txBody>
      </p:sp>
    </p:spTree>
    <p:extLst>
      <p:ext uri="{BB962C8B-B14F-4D97-AF65-F5344CB8AC3E}">
        <p14:creationId xmlns:p14="http://schemas.microsoft.com/office/powerpoint/2010/main" val="733047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a:t>
            </a:r>
            <a:r>
              <a:rPr lang="en-US" altLang="zh-CN" b="1" dirty="0"/>
              <a:t>1</a:t>
            </a:r>
            <a:r>
              <a:rPr lang="zh-CN" altLang="en-US" b="1" dirty="0"/>
              <a:t>，获奖率：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a:t>
            </a:r>
            <a:r>
              <a:rPr lang="en-US" altLang="zh-CN" b="1" dirty="0"/>
              <a:t>2</a:t>
            </a:r>
            <a:r>
              <a:rPr lang="zh-CN" altLang="en-US" b="1" dirty="0"/>
              <a:t>，获奖率：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a:t>
            </a:r>
            <a:r>
              <a:rPr lang="en-US" altLang="zh-CN" b="1" dirty="0"/>
              <a:t>1</a:t>
            </a:r>
            <a:r>
              <a:rPr lang="zh-CN" altLang="en-US" b="1" dirty="0"/>
              <a:t>，获奖率：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a:t>
            </a:r>
            <a:r>
              <a:rPr lang="en-US" altLang="zh-CN" b="1" dirty="0"/>
              <a:t>1</a:t>
            </a:r>
            <a:r>
              <a:rPr lang="zh-CN" altLang="en-US" b="1" dirty="0"/>
              <a:t>，获奖率：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a:t>
            </a:r>
            <a:r>
              <a:rPr lang="en-US" altLang="zh-CN" b="1" dirty="0"/>
              <a:t>1</a:t>
            </a:r>
            <a:r>
              <a:rPr lang="zh-CN" altLang="en-US" b="1" dirty="0"/>
              <a:t>，获奖率：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BBC44A-D26F-4BF5-8FEE-F38695906AF7}"/>
              </a:ext>
            </a:extLst>
          </p:cNvPr>
          <p:cNvSpPr>
            <a:spLocks noGrp="1"/>
          </p:cNvSpPr>
          <p:nvPr>
            <p:ph type="body" sz="quarter" idx="13"/>
          </p:nvPr>
        </p:nvSpPr>
        <p:spPr/>
        <p:txBody>
          <a:bodyPr/>
          <a:lstStyle/>
          <a:p>
            <a:r>
              <a:rPr lang="en-US" altLang="zh-CN" dirty="0"/>
              <a:t>1. </a:t>
            </a:r>
            <a:r>
              <a:rPr lang="zh-CN" altLang="en-US" dirty="0"/>
              <a:t>学习能力方面，我在编程类课程优势较为突出，编程类课程均分</a:t>
            </a:r>
            <a:r>
              <a:rPr lang="en-US" altLang="zh-CN" dirty="0"/>
              <a:t>92</a:t>
            </a:r>
            <a:r>
              <a:rPr lang="zh-CN" altLang="en-US" dirty="0"/>
              <a:t>分；在</a:t>
            </a:r>
            <a:r>
              <a:rPr lang="en-US" altLang="zh-CN" dirty="0" err="1"/>
              <a:t>leetcode</a:t>
            </a:r>
            <a:r>
              <a:rPr lang="zh-CN" altLang="en-US" dirty="0"/>
              <a:t>和</a:t>
            </a:r>
            <a:r>
              <a:rPr lang="en-US" altLang="zh-CN" dirty="0" err="1"/>
              <a:t>poj</a:t>
            </a:r>
            <a:r>
              <a:rPr lang="zh-CN" altLang="en-US" dirty="0"/>
              <a:t>中刷题超过</a:t>
            </a:r>
            <a:r>
              <a:rPr lang="en-US" altLang="zh-CN" dirty="0"/>
              <a:t>500</a:t>
            </a:r>
            <a:r>
              <a:rPr lang="zh-CN" altLang="en-US" dirty="0"/>
              <a:t>道，常写博客，程序设计与能力较好。</a:t>
            </a:r>
          </a:p>
          <a:p>
            <a:r>
              <a:rPr lang="en-US" altLang="zh-CN" dirty="0"/>
              <a:t>2. </a:t>
            </a:r>
            <a:r>
              <a:rPr lang="zh-CN" altLang="en-US" dirty="0"/>
              <a:t>我所取得的科研成果有：我以第二作者</a:t>
            </a:r>
            <a:r>
              <a:rPr lang="en-US" altLang="zh-CN" dirty="0"/>
              <a:t>(</a:t>
            </a:r>
            <a:r>
              <a:rPr lang="zh-CN" altLang="en-US" dirty="0"/>
              <a:t>导师第一</a:t>
            </a:r>
            <a:r>
              <a:rPr lang="en-US" altLang="zh-CN" dirty="0"/>
              <a:t>)</a:t>
            </a:r>
            <a:r>
              <a:rPr lang="zh-CN" altLang="en-US" dirty="0"/>
              <a:t>的身份在</a:t>
            </a:r>
            <a:r>
              <a:rPr lang="en-US" altLang="zh-CN" dirty="0"/>
              <a:t>IEEE Systems Journal</a:t>
            </a:r>
            <a:r>
              <a:rPr lang="zh-CN" altLang="en-US" dirty="0"/>
              <a:t>投稿一篇国际期刊</a:t>
            </a:r>
            <a:r>
              <a:rPr lang="en-US" altLang="zh-CN" dirty="0"/>
              <a:t>《A novel WSNs based on energy welfare function》 </a:t>
            </a:r>
            <a:r>
              <a:rPr lang="zh-CN" altLang="en-US" dirty="0"/>
              <a:t>；结题国家级大学生创新创业训练项目</a:t>
            </a:r>
            <a:r>
              <a:rPr lang="en-US" altLang="zh-CN" dirty="0"/>
              <a:t>《</a:t>
            </a:r>
            <a:r>
              <a:rPr lang="zh-CN" altLang="en-US" dirty="0"/>
              <a:t>基于人工智能的弱听聋哑儿童言语康复训练平台</a:t>
            </a:r>
            <a:r>
              <a:rPr lang="en-US" altLang="zh-CN" dirty="0"/>
              <a:t>》 </a:t>
            </a:r>
            <a:r>
              <a:rPr lang="zh-CN" altLang="en-US" dirty="0"/>
              <a:t>；申请国家专利</a:t>
            </a:r>
            <a:r>
              <a:rPr lang="en-US" altLang="zh-CN" dirty="0"/>
              <a:t>《</a:t>
            </a:r>
            <a:r>
              <a:rPr lang="zh-CN" altLang="en-US" dirty="0"/>
              <a:t>采用音节多维分析的聋哑儿童吐字发音质量评估方法</a:t>
            </a:r>
            <a:r>
              <a:rPr lang="en-US" altLang="zh-CN" dirty="0"/>
              <a:t>》</a:t>
            </a:r>
            <a:r>
              <a:rPr lang="zh-CN" altLang="en-US" dirty="0"/>
              <a:t>与软件著作权</a:t>
            </a:r>
            <a:r>
              <a:rPr lang="en-US" altLang="zh-CN" dirty="0"/>
              <a:t>《</a:t>
            </a:r>
            <a:r>
              <a:rPr lang="zh-CN" altLang="en-US" dirty="0"/>
              <a:t>弱听聋哑儿童言语康复训练系统</a:t>
            </a:r>
            <a:r>
              <a:rPr lang="en-US" altLang="zh-CN" dirty="0"/>
              <a:t>》</a:t>
            </a:r>
            <a:r>
              <a:rPr lang="zh-CN" altLang="en-US" dirty="0"/>
              <a:t>。</a:t>
            </a:r>
          </a:p>
        </p:txBody>
      </p:sp>
      <p:sp>
        <p:nvSpPr>
          <p:cNvPr id="3" name="标题 2">
            <a:extLst>
              <a:ext uri="{FF2B5EF4-FFF2-40B4-BE49-F238E27FC236}">
                <a16:creationId xmlns:a16="http://schemas.microsoft.com/office/drawing/2014/main" id="{D8781EC7-145D-4CB0-B59E-6FECC6991105}"/>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25433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打篮球、健身</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从事机器学习、数据挖掘</a:t>
            </a:r>
            <a:r>
              <a:rPr lang="zh-CN" altLang="en-US" b="1" dirty="0"/>
              <a:t>方面的工作。</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en-US" altLang="zh-CN" b="1" dirty="0"/>
              <a:t>NJU</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5E7A5F-8A78-41DB-8D07-EB002519819C}"/>
              </a:ext>
            </a:extLst>
          </p:cNvPr>
          <p:cNvSpPr>
            <a:spLocks noGrp="1"/>
          </p:cNvSpPr>
          <p:nvPr>
            <p:ph type="body" sz="quarter" idx="13"/>
          </p:nvPr>
        </p:nvSpPr>
        <p:spPr>
          <a:xfrm>
            <a:off x="1066800" y="1892932"/>
            <a:ext cx="9677400" cy="429457"/>
          </a:xfrm>
        </p:spPr>
        <p:txBody>
          <a:bodyPr/>
          <a:lstStyle/>
          <a:p>
            <a:r>
              <a:rPr lang="en-US" altLang="zh-CN" dirty="0"/>
              <a:t>1. </a:t>
            </a:r>
            <a:r>
              <a:rPr lang="zh-CN" altLang="en-US" dirty="0"/>
              <a:t>学习方面：我会认真学习专业课程，完善自己的知识结构。 </a:t>
            </a:r>
          </a:p>
          <a:p>
            <a:endParaRPr lang="zh-CN" altLang="en-US" dirty="0"/>
          </a:p>
        </p:txBody>
      </p:sp>
      <p:sp>
        <p:nvSpPr>
          <p:cNvPr id="3" name="标题 2">
            <a:extLst>
              <a:ext uri="{FF2B5EF4-FFF2-40B4-BE49-F238E27FC236}">
                <a16:creationId xmlns:a16="http://schemas.microsoft.com/office/drawing/2014/main" id="{9F3D93AB-281C-4F20-A190-F221A4CDD0E5}"/>
              </a:ext>
            </a:extLst>
          </p:cNvPr>
          <p:cNvSpPr>
            <a:spLocks noGrp="1"/>
          </p:cNvSpPr>
          <p:nvPr>
            <p:ph type="title"/>
          </p:nvPr>
        </p:nvSpPr>
        <p:spPr/>
        <p:txBody>
          <a:bodyPr/>
          <a:lstStyle/>
          <a:p>
            <a:r>
              <a:rPr lang="zh-CN" altLang="en-US" dirty="0"/>
              <a:t>研究生阶段安排</a:t>
            </a:r>
          </a:p>
        </p:txBody>
      </p:sp>
      <p:sp>
        <p:nvSpPr>
          <p:cNvPr id="4" name="文本占位符 3">
            <a:extLst>
              <a:ext uri="{FF2B5EF4-FFF2-40B4-BE49-F238E27FC236}">
                <a16:creationId xmlns:a16="http://schemas.microsoft.com/office/drawing/2014/main" id="{F324F4F7-0BF4-4E8D-89F9-7007DDABE0B9}"/>
              </a:ext>
            </a:extLst>
          </p:cNvPr>
          <p:cNvSpPr>
            <a:spLocks noGrp="1"/>
          </p:cNvSpPr>
          <p:nvPr>
            <p:ph type="body" sz="quarter" idx="16"/>
          </p:nvPr>
        </p:nvSpPr>
        <p:spPr>
          <a:xfrm>
            <a:off x="1041400" y="2873331"/>
            <a:ext cx="9702800" cy="429459"/>
          </a:xfrm>
        </p:spPr>
        <p:txBody>
          <a:bodyPr/>
          <a:lstStyle/>
          <a:p>
            <a:pPr lvl="0"/>
            <a:r>
              <a:rPr lang="en-US" altLang="zh-CN" dirty="0"/>
              <a:t>2. </a:t>
            </a:r>
            <a:r>
              <a:rPr lang="zh-CN" altLang="en-US" dirty="0"/>
              <a:t>英语方面：不会放松英语的学习，进行专业文献阅读、外刊阅读。</a:t>
            </a:r>
          </a:p>
        </p:txBody>
      </p:sp>
      <p:sp>
        <p:nvSpPr>
          <p:cNvPr id="5" name="文本占位符 4">
            <a:extLst>
              <a:ext uri="{FF2B5EF4-FFF2-40B4-BE49-F238E27FC236}">
                <a16:creationId xmlns:a16="http://schemas.microsoft.com/office/drawing/2014/main" id="{2A20DB8E-1AEC-42A6-99E0-C82EB19EA5CC}"/>
              </a:ext>
            </a:extLst>
          </p:cNvPr>
          <p:cNvSpPr>
            <a:spLocks noGrp="1"/>
          </p:cNvSpPr>
          <p:nvPr>
            <p:ph type="body" sz="quarter" idx="17"/>
          </p:nvPr>
        </p:nvSpPr>
        <p:spPr>
          <a:xfrm>
            <a:off x="1041400" y="3853731"/>
            <a:ext cx="9855200" cy="369332"/>
          </a:xfrm>
        </p:spPr>
        <p:txBody>
          <a:bodyPr/>
          <a:lstStyle/>
          <a:p>
            <a:pPr lvl="0"/>
            <a:r>
              <a:rPr lang="en-US" altLang="zh-CN" dirty="0"/>
              <a:t>3. </a:t>
            </a:r>
            <a:r>
              <a:rPr lang="zh-CN" altLang="en-US" dirty="0"/>
              <a:t>科研方面：</a:t>
            </a:r>
            <a:r>
              <a:rPr lang="en-US" altLang="zh-CN" dirty="0"/>
              <a:t>1)</a:t>
            </a:r>
            <a:r>
              <a:rPr lang="zh-CN" altLang="en-US" dirty="0"/>
              <a:t>首先，要学会规范的论文写作，虚心与老师和师兄师姐交流学习请教，</a:t>
            </a:r>
            <a:r>
              <a:rPr lang="zh-CN" altLang="en-US" b="1" dirty="0"/>
              <a:t>帮助老师完成科研任务</a:t>
            </a:r>
            <a:r>
              <a:rPr lang="zh-CN" altLang="en-US" dirty="0"/>
              <a:t>。  </a:t>
            </a:r>
            <a:r>
              <a:rPr lang="en-US" altLang="zh-CN" dirty="0"/>
              <a:t>2)</a:t>
            </a:r>
            <a:r>
              <a:rPr lang="zh-CN" altLang="en-US" dirty="0"/>
              <a:t>平时多阅读文献，在自己感兴趣的机器学习领域多下功夫，会积极参加导师的研究课题，尝试性地提出措施，</a:t>
            </a:r>
            <a:r>
              <a:rPr lang="zh-CN" altLang="en-US" b="1" dirty="0"/>
              <a:t>争取在顶级会议或期刊上发表真正有价值的文章</a:t>
            </a:r>
            <a:r>
              <a:rPr lang="zh-CN" altLang="en-US" dirty="0"/>
              <a:t>。</a:t>
            </a:r>
          </a:p>
          <a:p>
            <a:endParaRPr lang="zh-CN" altLang="en-US" dirty="0"/>
          </a:p>
        </p:txBody>
      </p:sp>
    </p:spTree>
    <p:extLst>
      <p:ext uri="{BB962C8B-B14F-4D97-AF65-F5344CB8AC3E}">
        <p14:creationId xmlns:p14="http://schemas.microsoft.com/office/powerpoint/2010/main" val="1382101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410200" y="4191000"/>
            <a:ext cx="3901440" cy="430887"/>
          </a:xfrm>
        </p:spPr>
        <p:txBody>
          <a:bodyPr/>
          <a:lstStyle/>
          <a:p>
            <a:r>
              <a:rPr lang="en-US" altLang="zh-CN" dirty="0"/>
              <a:t>q &amp; a</a:t>
            </a:r>
            <a:endParaRPr lang="zh-CN" altLang="en-US" dirty="0"/>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89EE58-FCC8-45ED-80F4-D1E85A046FB6}"/>
              </a:ext>
            </a:extLst>
          </p:cNvPr>
          <p:cNvSpPr>
            <a:spLocks noGrp="1"/>
          </p:cNvSpPr>
          <p:nvPr>
            <p:ph type="body" sz="quarter" idx="13"/>
          </p:nvPr>
        </p:nvSpPr>
        <p:spPr/>
        <p:txBody>
          <a:bodyPr/>
          <a:lstStyle/>
          <a:p>
            <a:r>
              <a:rPr lang="zh-CN" altLang="en-US" dirty="0"/>
              <a:t>本科期间，主要有两项科研项目经历，一项是 </a:t>
            </a:r>
            <a:r>
              <a:rPr lang="en-US" altLang="zh-CN" dirty="0" err="1"/>
              <a:t>AnchorFitted</a:t>
            </a:r>
            <a:r>
              <a:rPr lang="zh-CN" altLang="en-US" dirty="0"/>
              <a:t>：反馈驱动目标检测</a:t>
            </a:r>
            <a:r>
              <a:rPr lang="en-US" altLang="zh-CN" dirty="0"/>
              <a:t>anchor</a:t>
            </a:r>
            <a:r>
              <a:rPr lang="zh-CN" altLang="en-US" dirty="0"/>
              <a:t>仲裁者课题。此仲裁模型首先通过充分利用小目标与锚框的规模损耗作为反馈信息来指导是否对锚框进行修正，通过动态调整不恰当的锚框的大小，提供了更多优良的锚框；同时，</a:t>
            </a:r>
            <a:r>
              <a:rPr lang="en-US" altLang="zh-CN" dirty="0" err="1"/>
              <a:t>IoU</a:t>
            </a:r>
            <a:r>
              <a:rPr lang="zh-CN" altLang="en-US" dirty="0"/>
              <a:t>分组平衡采样策略使分类器将获得不同规模的均 衡训练样本，提高了小物体的检测准确率。 </a:t>
            </a:r>
          </a:p>
          <a:p>
            <a:r>
              <a:rPr lang="zh-CN" altLang="en-US" dirty="0"/>
              <a:t>另一项是</a:t>
            </a:r>
            <a:r>
              <a:rPr lang="en-US" altLang="zh-CN" dirty="0"/>
              <a:t>《</a:t>
            </a:r>
            <a:r>
              <a:rPr lang="zh-CN" altLang="en-US" dirty="0"/>
              <a:t>弱听聋哑儿童语音康复训练平台</a:t>
            </a:r>
            <a:r>
              <a:rPr lang="en-US" altLang="zh-CN" dirty="0"/>
              <a:t>》</a:t>
            </a:r>
            <a:r>
              <a:rPr lang="zh-CN" altLang="en-US" dirty="0"/>
              <a:t>项目，旨在帮助弱听聋哑儿童进行言语康复训练。该模型可计算得出被测词语与模仿词语的声母、韵母和声调的相似度评分及多维度累计记分。</a:t>
            </a:r>
          </a:p>
          <a:p>
            <a:endParaRPr lang="zh-CN" altLang="en-US" dirty="0"/>
          </a:p>
        </p:txBody>
      </p:sp>
      <p:sp>
        <p:nvSpPr>
          <p:cNvPr id="3" name="标题 2">
            <a:extLst>
              <a:ext uri="{FF2B5EF4-FFF2-40B4-BE49-F238E27FC236}">
                <a16:creationId xmlns:a16="http://schemas.microsoft.com/office/drawing/2014/main" id="{069C53C8-9B49-4650-BE31-6913E6EF06BE}"/>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1579493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AC4108-9E06-4918-A530-C822EE7CB07C}"/>
              </a:ext>
            </a:extLst>
          </p:cNvPr>
          <p:cNvSpPr>
            <a:spLocks noGrp="1"/>
          </p:cNvSpPr>
          <p:nvPr>
            <p:ph type="body" sz="quarter" idx="13"/>
          </p:nvPr>
        </p:nvSpPr>
        <p:spPr/>
        <p:txBody>
          <a:bodyPr/>
          <a:lstStyle/>
          <a:p>
            <a:r>
              <a:rPr lang="zh-CN" altLang="en-US" dirty="0"/>
              <a:t>未来：我想从事机器学习、数据科学与计算机视觉方面的工作；能沉得下心与导师努力做科研， 希望能发表真正有价值的文章！</a:t>
            </a:r>
          </a:p>
          <a:p>
            <a:r>
              <a:rPr lang="zh-CN" altLang="en-US" dirty="0"/>
              <a:t>性格：我在面对困难问题时，抗压和学习能力值得相信。</a:t>
            </a:r>
          </a:p>
          <a:p>
            <a:r>
              <a:rPr lang="zh-CN" altLang="en-US" dirty="0"/>
              <a:t>展望：</a:t>
            </a:r>
            <a:r>
              <a:rPr lang="en-US" altLang="zh-CN" dirty="0"/>
              <a:t>PKU </a:t>
            </a:r>
            <a:r>
              <a:rPr lang="zh-CN" altLang="en-US" dirty="0"/>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p>
          <a:p>
            <a:r>
              <a:rPr lang="zh-CN" altLang="en-US" dirty="0"/>
              <a:t>非常感谢老师来听我的自我介绍。</a:t>
            </a:r>
          </a:p>
        </p:txBody>
      </p:sp>
      <p:sp>
        <p:nvSpPr>
          <p:cNvPr id="3" name="标题 2">
            <a:extLst>
              <a:ext uri="{FF2B5EF4-FFF2-40B4-BE49-F238E27FC236}">
                <a16:creationId xmlns:a16="http://schemas.microsoft.com/office/drawing/2014/main" id="{D156E5CD-28A9-482A-9F45-55B6AF0E8CDE}"/>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19311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759595"/>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1/404(</a:t>
            </a:r>
            <a:r>
              <a:rPr lang="zh-CN" altLang="en-US" b="1" dirty="0"/>
              <a:t>前</a:t>
            </a:r>
            <a:r>
              <a:rPr lang="en-US" altLang="zh-CN" b="1" dirty="0"/>
              <a:t>0.2%)</a:t>
            </a:r>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语言程序设计</a:t>
            </a:r>
            <a:r>
              <a:rPr lang="en-US" altLang="zh-CN" dirty="0"/>
              <a:t>97</a:t>
            </a:r>
            <a:r>
              <a:rPr lang="zh-CN" altLang="en-US" dirty="0"/>
              <a:t>分。 </a:t>
            </a:r>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639206" y="3975958"/>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659526" y="4901204"/>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4206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35540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639206" y="3306035"/>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92</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；英语类课程均分</a:t>
            </a:r>
            <a:r>
              <a:rPr lang="en-US" altLang="zh-CN" b="1" dirty="0"/>
              <a:t>91</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9982</TotalTime>
  <Words>3467</Words>
  <Application>Microsoft Office PowerPoint</Application>
  <PresentationFormat>宽屏</PresentationFormat>
  <Paragraphs>300</Paragraphs>
  <Slides>34</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Microsoft JhengHei UI</vt:lpstr>
      <vt:lpstr>等线</vt:lpstr>
      <vt:lpstr>宋体</vt:lpstr>
      <vt:lpstr>微软雅黑</vt:lpstr>
      <vt:lpstr>Arial</vt:lpstr>
      <vt:lpstr>Century Schoolbook</vt:lpstr>
      <vt:lpstr>Consolas</vt:lpstr>
      <vt:lpstr>Times New Roman</vt:lpstr>
      <vt:lpstr>Office Theme</vt:lpstr>
      <vt:lpstr>Hello，ML炼丹师</vt:lpstr>
      <vt:lpstr>自我介绍</vt:lpstr>
      <vt:lpstr>自我介绍</vt:lpstr>
      <vt:lpstr>自我介绍</vt:lpstr>
      <vt:lpstr>自我介绍</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PowerPoint 演示文稿</vt:lpstr>
      <vt:lpstr>PowerPoint 演示文稿</vt:lpstr>
      <vt:lpstr>Anchorfitted module</vt:lpstr>
      <vt:lpstr>Group IoU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研究生阶段安排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1723</cp:revision>
  <cp:lastPrinted>2020-05-30T03:24:56Z</cp:lastPrinted>
  <dcterms:created xsi:type="dcterms:W3CDTF">2020-04-13T04:55:00Z</dcterms:created>
  <dcterms:modified xsi:type="dcterms:W3CDTF">2020-06-13T03:33:05Z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